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Raleway"/>
      <p:regular r:id="rId80"/>
      <p:bold r:id="rId81"/>
      <p:italic r:id="rId82"/>
      <p:boldItalic r:id="rId83"/>
    </p:embeddedFont>
    <p:embeddedFont>
      <p:font typeface="La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82AB6E-85E1-4DEE-875E-77A3AB888AF5}">
  <a:tblStyle styleId="{F882AB6E-85E1-4DEE-875E-77A3AB888A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regular.fntdata"/><Relationship Id="rId83" Type="http://schemas.openxmlformats.org/officeDocument/2006/relationships/font" Target="fonts/Raleway-boldItalic.fntdata"/><Relationship Id="rId42" Type="http://schemas.openxmlformats.org/officeDocument/2006/relationships/slide" Target="slides/slide36.xml"/><Relationship Id="rId86" Type="http://schemas.openxmlformats.org/officeDocument/2006/relationships/font" Target="fonts/Lato-italic.fntdata"/><Relationship Id="rId41" Type="http://schemas.openxmlformats.org/officeDocument/2006/relationships/slide" Target="slides/slide35.xml"/><Relationship Id="rId85" Type="http://schemas.openxmlformats.org/officeDocument/2006/relationships/font" Target="fonts/Lat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Lat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adbabe32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adbabe32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215e75d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215e75d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adbabe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adbabe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ad3a0300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ad3a0300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adbabe32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adbabe32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adbabe32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adbabe32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ad3a0300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ad3a0300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af1173d0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af1173d0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b2fa0258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b2fa0258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af26514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af26514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16a6885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16a6885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af1173d0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af1173d0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b85fcbb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b85fcbb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it is not finalised yet and it is still drafting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b2fa0258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b2fa0258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b2fa0258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b2fa0258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fbc6c562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fbc6c562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fbc6c56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fbc6c56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1748c4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1748c4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it is not finalised yet and it is still drafting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b443008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b443008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16a6885f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16a6885f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16a6885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16a6885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afe1f0b0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afe1f0b0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b443008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b443008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b03aa1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b03aa1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b03aa15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b03aa15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b03aa15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b03aa15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16a6885f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16a6885f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b4430089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b4430089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b03aa15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b03aa15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fbc6c56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fbc6c56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fbc6c562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fbc6c562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fbc6c562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fbc6c562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b2fa0258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b2fa0258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ad3a0300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ad3a0300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ad3a030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ad3a030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215e75df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215e75df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ad3a0300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ad3a0300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fbc6c562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fbc6c562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fbc6c562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fbc6c562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fbc6c56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fbc6c56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fbc6c562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fbc6c562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fbc6c562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fbc6c56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fbc6c562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fbc6c562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afe1f0b0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afe1f0b0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fbc6c562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fbc6c562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fbc6c562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fbc6c562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fbc6c562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fbc6c562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fbc6c562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fbc6c562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fbc6c562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fbc6c562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fbc6c562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fbc6c562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fbc6c562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fbc6c562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fbc6c562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fbc6c562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fbc6c562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fbc6c562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fbc6c562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fbc6c562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ad3a0300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ad3a0300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fbc6c562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fbc6c562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fbc6c562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fbc6c562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fbc6c562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fbc6c562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fbc6c562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fbc6c562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fbc6c562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fbc6c562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fbc6c562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fbc6c562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fbc6c562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fbc6c562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fbc6c562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fbc6c562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fbc6c562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fbc6c562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b2fa025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b2fa025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0173057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017305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b2fa0258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b2fa0258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16a6885f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916a6885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90173057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90173057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fbc6c56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fbc6c56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af26514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af26514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ad3a03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ad3a03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Randy &amp; Dylan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1" name="Google Shape;15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problem with the current method of how things works are that huge amount of manpower are used to plan these events. Printing and checking of tickets are tedious and requires huge amount of time do them. Attendance taking and o</a:t>
            </a:r>
            <a:r>
              <a:rPr lang="en"/>
              <a:t>ther reports </a:t>
            </a:r>
            <a:r>
              <a:rPr lang="en"/>
              <a:t>are also done manually. It is tedious and sometimes there will be error too. Since we are not only dedicating this platform to only 1 venue. We have to make it dynamic so that it will be responsive to other types of venues too. Conflicts are definitely bound to happen but the most common conflict would be guest bringing more that stated guest on the day itself.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3035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Might We (Planner)</a:t>
            </a:r>
            <a:endParaRPr sz="1800"/>
          </a:p>
        </p:txBody>
      </p:sp>
      <p:sp>
        <p:nvSpPr>
          <p:cNvPr id="157" name="Google Shape;157;p23"/>
          <p:cNvSpPr txBox="1"/>
          <p:nvPr>
            <p:ph idx="1" type="body"/>
          </p:nvPr>
        </p:nvSpPr>
        <p:spPr>
          <a:xfrm>
            <a:off x="729450" y="1686950"/>
            <a:ext cx="3483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How might we help planners ease the usage of manpower?</a:t>
            </a:r>
            <a:endParaRPr sz="1000"/>
          </a:p>
          <a:p>
            <a:pPr indent="0" lvl="0" marL="0" rtl="0" algn="l">
              <a:spcBef>
                <a:spcPts val="0"/>
              </a:spcBef>
              <a:spcAft>
                <a:spcPts val="0"/>
              </a:spcAft>
              <a:buNone/>
            </a:pPr>
            <a:r>
              <a:rPr lang="en" sz="1000"/>
              <a:t>How might we make planning smoother for planners?</a:t>
            </a:r>
            <a:endParaRPr sz="1000"/>
          </a:p>
          <a:p>
            <a:pPr indent="0" lvl="0" marL="0" rtl="0" algn="l">
              <a:spcBef>
                <a:spcPts val="0"/>
              </a:spcBef>
              <a:spcAft>
                <a:spcPts val="0"/>
              </a:spcAft>
              <a:buNone/>
            </a:pPr>
            <a:r>
              <a:rPr lang="en" sz="1000"/>
              <a:t>How might we make the platform easy to use by all ages?</a:t>
            </a:r>
            <a:endParaRPr sz="1000"/>
          </a:p>
        </p:txBody>
      </p:sp>
      <p:sp>
        <p:nvSpPr>
          <p:cNvPr id="158" name="Google Shape;158;p23"/>
          <p:cNvSpPr txBox="1"/>
          <p:nvPr>
            <p:ph type="title"/>
          </p:nvPr>
        </p:nvSpPr>
        <p:spPr>
          <a:xfrm>
            <a:off x="693025" y="2685600"/>
            <a:ext cx="45012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How Might We (Ushering &amp; Ticket Issuer)</a:t>
            </a:r>
            <a:endParaRPr sz="1700"/>
          </a:p>
          <a:p>
            <a:pPr indent="0" lvl="0" marL="0" rtl="0" algn="l">
              <a:spcBef>
                <a:spcPts val="0"/>
              </a:spcBef>
              <a:spcAft>
                <a:spcPts val="0"/>
              </a:spcAft>
              <a:buNone/>
            </a:pPr>
            <a:r>
              <a:t/>
            </a:r>
            <a:endParaRPr sz="1700"/>
          </a:p>
        </p:txBody>
      </p:sp>
      <p:sp>
        <p:nvSpPr>
          <p:cNvPr id="159" name="Google Shape;159;p23"/>
          <p:cNvSpPr txBox="1"/>
          <p:nvPr>
            <p:ph idx="1" type="body"/>
          </p:nvPr>
        </p:nvSpPr>
        <p:spPr>
          <a:xfrm>
            <a:off x="693025" y="3090775"/>
            <a:ext cx="3806100" cy="11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How might we reduce guest conflict between guest and usher?</a:t>
            </a:r>
            <a:endParaRPr sz="1000"/>
          </a:p>
          <a:p>
            <a:pPr indent="0" lvl="0" marL="0" rtl="0" algn="l">
              <a:spcBef>
                <a:spcPts val="0"/>
              </a:spcBef>
              <a:spcAft>
                <a:spcPts val="0"/>
              </a:spcAft>
              <a:buNone/>
            </a:pPr>
            <a:r>
              <a:rPr lang="en" sz="1000"/>
              <a:t>How might we make the process less tedious and messy?</a:t>
            </a:r>
            <a:endParaRPr sz="1000"/>
          </a:p>
          <a:p>
            <a:pPr indent="0" lvl="0" marL="0" rtl="0" algn="l">
              <a:spcBef>
                <a:spcPts val="0"/>
              </a:spcBef>
              <a:spcAft>
                <a:spcPts val="0"/>
              </a:spcAft>
              <a:buNone/>
            </a:pPr>
            <a:r>
              <a:rPr lang="en" sz="1000"/>
              <a:t>How might we reduce the use of paper to save the environment?</a:t>
            </a:r>
            <a:endParaRPr sz="1000"/>
          </a:p>
          <a:p>
            <a:pPr indent="0" lvl="0" marL="0" rtl="0" algn="l">
              <a:spcBef>
                <a:spcPts val="0"/>
              </a:spcBef>
              <a:spcAft>
                <a:spcPts val="0"/>
              </a:spcAft>
              <a:buNone/>
            </a:pPr>
            <a:r>
              <a:rPr lang="en" sz="1000"/>
              <a:t>How might we satisfy all type of guest?</a:t>
            </a:r>
            <a:endParaRPr sz="1000"/>
          </a:p>
          <a:p>
            <a:pPr indent="0" lvl="0" marL="0" rtl="0" algn="l">
              <a:spcBef>
                <a:spcPts val="0"/>
              </a:spcBef>
              <a:spcAft>
                <a:spcPts val="0"/>
              </a:spcAft>
              <a:buNone/>
            </a:pPr>
            <a:r>
              <a:rPr lang="en" sz="1000"/>
              <a:t>How might we help out the ushers and ticket issuers?</a:t>
            </a:r>
            <a:endParaRPr sz="1000"/>
          </a:p>
          <a:p>
            <a:pPr indent="0" lvl="0" marL="0" rtl="0" algn="l">
              <a:spcBef>
                <a:spcPts val="0"/>
              </a:spcBef>
              <a:spcAft>
                <a:spcPts val="0"/>
              </a:spcAft>
              <a:buNone/>
            </a:pPr>
            <a:r>
              <a:t/>
            </a:r>
            <a:endParaRPr sz="1000"/>
          </a:p>
        </p:txBody>
      </p:sp>
      <p:sp>
        <p:nvSpPr>
          <p:cNvPr id="160" name="Google Shape;160;p23"/>
          <p:cNvSpPr txBox="1"/>
          <p:nvPr>
            <p:ph type="title"/>
          </p:nvPr>
        </p:nvSpPr>
        <p:spPr>
          <a:xfrm>
            <a:off x="4953475" y="1318650"/>
            <a:ext cx="369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Might We (Guest)</a:t>
            </a:r>
            <a:endParaRPr sz="1800"/>
          </a:p>
          <a:p>
            <a:pPr indent="0" lvl="0" marL="0" rtl="0" algn="l">
              <a:spcBef>
                <a:spcPts val="0"/>
              </a:spcBef>
              <a:spcAft>
                <a:spcPts val="0"/>
              </a:spcAft>
              <a:buNone/>
            </a:pPr>
            <a:r>
              <a:t/>
            </a:r>
            <a:endParaRPr sz="1800"/>
          </a:p>
        </p:txBody>
      </p:sp>
      <p:sp>
        <p:nvSpPr>
          <p:cNvPr id="161" name="Google Shape;161;p23"/>
          <p:cNvSpPr txBox="1"/>
          <p:nvPr>
            <p:ph idx="1" type="body"/>
          </p:nvPr>
        </p:nvSpPr>
        <p:spPr>
          <a:xfrm>
            <a:off x="4862450" y="1768025"/>
            <a:ext cx="4373700" cy="11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How might we make guest understand about seat reservation?</a:t>
            </a:r>
            <a:endParaRPr sz="1000"/>
          </a:p>
          <a:p>
            <a:pPr indent="0" lvl="0" marL="0" rtl="0" algn="l">
              <a:spcBef>
                <a:spcPts val="0"/>
              </a:spcBef>
              <a:spcAft>
                <a:spcPts val="0"/>
              </a:spcAft>
              <a:buNone/>
            </a:pPr>
            <a:r>
              <a:rPr lang="en" sz="1000"/>
              <a:t>How might we make guest with extra guests be happy with compromises?</a:t>
            </a:r>
            <a:endParaRPr sz="1000"/>
          </a:p>
          <a:p>
            <a:pPr indent="0" lvl="0" marL="0" rtl="0" algn="l">
              <a:spcBef>
                <a:spcPts val="0"/>
              </a:spcBef>
              <a:spcAft>
                <a:spcPts val="0"/>
              </a:spcAft>
              <a:buNone/>
            </a:pPr>
            <a:r>
              <a:rPr lang="en" sz="1000"/>
              <a:t>How might we make guest experience good and smooth?</a:t>
            </a:r>
            <a:endParaRPr sz="1000"/>
          </a:p>
          <a:p>
            <a:pPr indent="0" lvl="0" marL="0" rtl="0" algn="l">
              <a:spcBef>
                <a:spcPts val="0"/>
              </a:spcBef>
              <a:spcAft>
                <a:spcPts val="0"/>
              </a:spcAft>
              <a:buNone/>
            </a:pPr>
            <a:r>
              <a:rPr lang="en" sz="1000"/>
              <a:t>How might we guest understand their seating arrangement?</a:t>
            </a:r>
            <a:endParaRPr sz="1000"/>
          </a:p>
          <a:p>
            <a:pPr indent="0" lvl="0" marL="0" rtl="0" algn="l">
              <a:spcBef>
                <a:spcPts val="0"/>
              </a:spcBef>
              <a:spcAft>
                <a:spcPts val="0"/>
              </a:spcAft>
              <a:buNone/>
            </a:pPr>
            <a:r>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Interviews</a:t>
            </a:r>
            <a:endParaRPr/>
          </a:p>
        </p:txBody>
      </p:sp>
      <p:sp>
        <p:nvSpPr>
          <p:cNvPr id="167" name="Google Shape;16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Ms Kareen Koh (Planner)</a:t>
            </a:r>
            <a:endParaRPr/>
          </a:p>
          <a:p>
            <a:pPr indent="-311150" lvl="0" marL="457200" rtl="0" algn="l">
              <a:spcBef>
                <a:spcPts val="0"/>
              </a:spcBef>
              <a:spcAft>
                <a:spcPts val="0"/>
              </a:spcAft>
              <a:buSzPts val="1300"/>
              <a:buChar char="-"/>
            </a:pPr>
            <a:r>
              <a:rPr lang="en"/>
              <a:t>JunJie &amp; Sherwinn (Event </a:t>
            </a:r>
            <a:r>
              <a:rPr lang="en"/>
              <a:t>Supervisor</a:t>
            </a:r>
            <a:r>
              <a:rPr lang="en"/>
              <a:t> and Ticketing)</a:t>
            </a:r>
            <a:endParaRPr/>
          </a:p>
          <a:p>
            <a:pPr indent="-311150" lvl="0" marL="457200" rtl="0" algn="l">
              <a:spcBef>
                <a:spcPts val="0"/>
              </a:spcBef>
              <a:spcAft>
                <a:spcPts val="0"/>
              </a:spcAft>
              <a:buSzPts val="1300"/>
              <a:buChar char="-"/>
            </a:pPr>
            <a:r>
              <a:rPr lang="en"/>
              <a:t>Ms Loh Moi Yong (Planner)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Ms Kareen Koh</a:t>
            </a:r>
            <a:endParaRPr sz="1800"/>
          </a:p>
        </p:txBody>
      </p:sp>
      <p:sp>
        <p:nvSpPr>
          <p:cNvPr id="173" name="Google Shape;173;p25"/>
          <p:cNvSpPr txBox="1"/>
          <p:nvPr>
            <p:ph idx="1" type="body"/>
          </p:nvPr>
        </p:nvSpPr>
        <p:spPr>
          <a:xfrm>
            <a:off x="729450" y="1705625"/>
            <a:ext cx="7605300" cy="145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In-charge of handling movie nights and entrepreneurship talk/networking talk</a:t>
            </a:r>
            <a:endParaRPr sz="1200"/>
          </a:p>
          <a:p>
            <a:pPr indent="-292100" lvl="1" marL="914400" rtl="0" algn="l">
              <a:spcBef>
                <a:spcPts val="0"/>
              </a:spcBef>
              <a:spcAft>
                <a:spcPts val="0"/>
              </a:spcAft>
              <a:buSzPts val="1000"/>
              <a:buChar char="-"/>
            </a:pPr>
            <a:r>
              <a:rPr lang="en" sz="1000"/>
              <a:t>Entrepreneurship/Networking talk</a:t>
            </a:r>
            <a:endParaRPr sz="1000"/>
          </a:p>
          <a:p>
            <a:pPr indent="-298450" lvl="2" marL="1371600" rtl="0" algn="l">
              <a:spcBef>
                <a:spcPts val="0"/>
              </a:spcBef>
              <a:spcAft>
                <a:spcPts val="0"/>
              </a:spcAft>
              <a:buSzPts val="1100"/>
              <a:buChar char="-"/>
            </a:pPr>
            <a:r>
              <a:rPr lang="en" sz="800"/>
              <a:t> </a:t>
            </a:r>
            <a:r>
              <a:rPr lang="en" sz="1000"/>
              <a:t>No seating arrangement, first come first serve</a:t>
            </a:r>
            <a:endParaRPr sz="1000"/>
          </a:p>
          <a:p>
            <a:pPr indent="-292100" lvl="1" marL="914400" rtl="0" algn="l">
              <a:spcBef>
                <a:spcPts val="0"/>
              </a:spcBef>
              <a:spcAft>
                <a:spcPts val="0"/>
              </a:spcAft>
              <a:buSzPts val="1000"/>
              <a:buChar char="-"/>
            </a:pPr>
            <a:r>
              <a:rPr lang="en" sz="1000"/>
              <a:t>Movie Nights </a:t>
            </a:r>
            <a:endParaRPr sz="1000"/>
          </a:p>
          <a:p>
            <a:pPr indent="-292100" lvl="2" marL="1371600" rtl="0" algn="l">
              <a:spcBef>
                <a:spcPts val="0"/>
              </a:spcBef>
              <a:spcAft>
                <a:spcPts val="0"/>
              </a:spcAft>
              <a:buSzPts val="1000"/>
              <a:buChar char="-"/>
            </a:pPr>
            <a:r>
              <a:rPr lang="en" sz="1000"/>
              <a:t>Start from middle to back seats, f</a:t>
            </a:r>
            <a:r>
              <a:rPr lang="en" sz="1000"/>
              <a:t>illing up on the middle 6-8 seats, proceeding to the back row till all the middle seats are filled.</a:t>
            </a:r>
            <a:endParaRPr sz="1000"/>
          </a:p>
          <a:p>
            <a:pPr indent="-292100" lvl="2" marL="1371600" rtl="0" algn="l">
              <a:spcBef>
                <a:spcPts val="0"/>
              </a:spcBef>
              <a:spcAft>
                <a:spcPts val="0"/>
              </a:spcAft>
              <a:buSzPts val="1000"/>
              <a:buChar char="-"/>
            </a:pPr>
            <a:r>
              <a:rPr lang="en" sz="1000"/>
              <a:t>Work on the seats left and right from the middle</a:t>
            </a:r>
            <a:endParaRPr sz="1000"/>
          </a:p>
          <a:p>
            <a:pPr indent="0" lvl="0" marL="0" rtl="0" algn="l">
              <a:spcBef>
                <a:spcPts val="1600"/>
              </a:spcBef>
              <a:spcAft>
                <a:spcPts val="1600"/>
              </a:spcAft>
              <a:buNone/>
            </a:pPr>
            <a:r>
              <a:t/>
            </a:r>
            <a:endParaRPr sz="1000"/>
          </a:p>
        </p:txBody>
      </p:sp>
      <p:sp>
        <p:nvSpPr>
          <p:cNvPr id="174" name="Google Shape;174;p25"/>
          <p:cNvSpPr txBox="1"/>
          <p:nvPr>
            <p:ph idx="1" type="body"/>
          </p:nvPr>
        </p:nvSpPr>
        <p:spPr>
          <a:xfrm>
            <a:off x="729450" y="3022275"/>
            <a:ext cx="6327000" cy="1493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Alumni are involved as well for ushering and giving out tickets</a:t>
            </a:r>
            <a:endParaRPr sz="1200"/>
          </a:p>
          <a:p>
            <a:pPr indent="-304800" lvl="0" marL="457200" rtl="0" algn="l">
              <a:spcBef>
                <a:spcPts val="0"/>
              </a:spcBef>
              <a:spcAft>
                <a:spcPts val="0"/>
              </a:spcAft>
              <a:buSzPts val="1200"/>
              <a:buChar char="-"/>
            </a:pPr>
            <a:r>
              <a:rPr lang="en" sz="1200"/>
              <a:t>Does not have any limitation/difficulties so far (have not encountered any)</a:t>
            </a:r>
            <a:endParaRPr sz="1200"/>
          </a:p>
          <a:p>
            <a:pPr indent="-292100" lvl="1" marL="914400" rtl="0" algn="l">
              <a:spcBef>
                <a:spcPts val="0"/>
              </a:spcBef>
              <a:spcAft>
                <a:spcPts val="0"/>
              </a:spcAft>
              <a:buSzPts val="1000"/>
              <a:buChar char="-"/>
            </a:pPr>
            <a:r>
              <a:rPr lang="en" sz="1000"/>
              <a:t>Movie Theatre does include handicap seats</a:t>
            </a:r>
            <a:endParaRPr sz="1000"/>
          </a:p>
          <a:p>
            <a:pPr indent="-304800" lvl="0" marL="457200" rtl="0" algn="l">
              <a:spcBef>
                <a:spcPts val="0"/>
              </a:spcBef>
              <a:spcAft>
                <a:spcPts val="0"/>
              </a:spcAft>
              <a:buSzPts val="1200"/>
              <a:buChar char="-"/>
            </a:pPr>
            <a:r>
              <a:rPr lang="en" sz="1200"/>
              <a:t>Does have conflicts</a:t>
            </a:r>
            <a:endParaRPr sz="1200"/>
          </a:p>
          <a:p>
            <a:pPr indent="-298450" lvl="1" marL="914400" rtl="0" algn="l">
              <a:spcBef>
                <a:spcPts val="0"/>
              </a:spcBef>
              <a:spcAft>
                <a:spcPts val="0"/>
              </a:spcAft>
              <a:buSzPts val="1100"/>
              <a:buChar char="-"/>
            </a:pPr>
            <a:r>
              <a:rPr lang="en"/>
              <a:t>Customers not happy with their seats</a:t>
            </a:r>
            <a:endParaRPr/>
          </a:p>
          <a:p>
            <a:pPr indent="-298450" lvl="1" marL="914400" rtl="0" algn="l">
              <a:spcBef>
                <a:spcPts val="0"/>
              </a:spcBef>
              <a:spcAft>
                <a:spcPts val="0"/>
              </a:spcAft>
              <a:buSzPts val="1100"/>
              <a:buChar char="-"/>
            </a:pPr>
            <a:r>
              <a:rPr lang="en"/>
              <a:t>Late customer found other people seating in their seats</a:t>
            </a:r>
            <a:endParaRPr/>
          </a:p>
          <a:p>
            <a:pPr indent="0" lvl="0" marL="0" rtl="0" algn="l">
              <a:spcBef>
                <a:spcPts val="1600"/>
              </a:spcBef>
              <a:spcAft>
                <a:spcPts val="1600"/>
              </a:spcAft>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JunJie</a:t>
            </a:r>
            <a:endParaRPr sz="1800"/>
          </a:p>
        </p:txBody>
      </p:sp>
      <p:sp>
        <p:nvSpPr>
          <p:cNvPr id="180" name="Google Shape;180;p26"/>
          <p:cNvSpPr txBox="1"/>
          <p:nvPr>
            <p:ph idx="1" type="body"/>
          </p:nvPr>
        </p:nvSpPr>
        <p:spPr>
          <a:xfrm>
            <a:off x="656625" y="1660125"/>
            <a:ext cx="5293200" cy="82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In-charge of attendance, ushering, supervising and handling conflicts</a:t>
            </a:r>
            <a:endParaRPr sz="1200"/>
          </a:p>
          <a:p>
            <a:pPr indent="-292100" lvl="1" marL="914400" rtl="0" algn="l">
              <a:spcBef>
                <a:spcPts val="0"/>
              </a:spcBef>
              <a:spcAft>
                <a:spcPts val="0"/>
              </a:spcAft>
              <a:buSzPts val="1000"/>
              <a:buChar char="-"/>
            </a:pPr>
            <a:r>
              <a:rPr lang="en" sz="1000"/>
              <a:t>Common conflict</a:t>
            </a:r>
            <a:endParaRPr sz="1000"/>
          </a:p>
          <a:p>
            <a:pPr indent="-292100" lvl="2" marL="1371600" rtl="0" algn="l">
              <a:spcBef>
                <a:spcPts val="0"/>
              </a:spcBef>
              <a:spcAft>
                <a:spcPts val="0"/>
              </a:spcAft>
              <a:buSzPts val="1000"/>
              <a:buChar char="-"/>
            </a:pPr>
            <a:r>
              <a:rPr lang="en" sz="1000"/>
              <a:t>Max is only 2 people where a lot of group came in more than 2</a:t>
            </a:r>
            <a:endParaRPr sz="1000"/>
          </a:p>
          <a:p>
            <a:pPr indent="0" lvl="0" marL="0" rtl="0" algn="l">
              <a:spcBef>
                <a:spcPts val="1600"/>
              </a:spcBef>
              <a:spcAft>
                <a:spcPts val="1600"/>
              </a:spcAft>
              <a:buNone/>
            </a:pPr>
            <a:r>
              <a:t/>
            </a:r>
            <a:endParaRPr sz="1000"/>
          </a:p>
        </p:txBody>
      </p:sp>
      <p:sp>
        <p:nvSpPr>
          <p:cNvPr id="181" name="Google Shape;181;p26"/>
          <p:cNvSpPr txBox="1"/>
          <p:nvPr>
            <p:ph type="title"/>
          </p:nvPr>
        </p:nvSpPr>
        <p:spPr>
          <a:xfrm>
            <a:off x="647525" y="230541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Sherwinn</a:t>
            </a:r>
            <a:endParaRPr sz="1800"/>
          </a:p>
        </p:txBody>
      </p:sp>
      <p:sp>
        <p:nvSpPr>
          <p:cNvPr id="182" name="Google Shape;182;p26"/>
          <p:cNvSpPr txBox="1"/>
          <p:nvPr>
            <p:ph idx="1" type="body"/>
          </p:nvPr>
        </p:nvSpPr>
        <p:spPr>
          <a:xfrm>
            <a:off x="602025" y="2718675"/>
            <a:ext cx="5293200" cy="1555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In-charge of issuing tickets</a:t>
            </a:r>
            <a:endParaRPr sz="1200"/>
          </a:p>
          <a:p>
            <a:pPr indent="-304800" lvl="0" marL="457200" rtl="0" algn="l">
              <a:spcBef>
                <a:spcPts val="0"/>
              </a:spcBef>
              <a:spcAft>
                <a:spcPts val="0"/>
              </a:spcAft>
              <a:buSzPts val="1200"/>
              <a:buChar char="-"/>
            </a:pPr>
            <a:r>
              <a:rPr lang="en" sz="1200"/>
              <a:t>Process</a:t>
            </a:r>
            <a:endParaRPr sz="1200"/>
          </a:p>
          <a:p>
            <a:pPr indent="-292100" lvl="1" marL="914400" rtl="0" algn="l">
              <a:spcBef>
                <a:spcPts val="0"/>
              </a:spcBef>
              <a:spcAft>
                <a:spcPts val="0"/>
              </a:spcAft>
              <a:buSzPts val="1000"/>
              <a:buChar char="-"/>
            </a:pPr>
            <a:r>
              <a:rPr lang="en" sz="1000"/>
              <a:t>Signup through link</a:t>
            </a:r>
            <a:endParaRPr sz="1000"/>
          </a:p>
          <a:p>
            <a:pPr indent="-292100" lvl="1" marL="914400" rtl="0" algn="l">
              <a:spcBef>
                <a:spcPts val="0"/>
              </a:spcBef>
              <a:spcAft>
                <a:spcPts val="0"/>
              </a:spcAft>
              <a:buSzPts val="1000"/>
              <a:buChar char="-"/>
            </a:pPr>
            <a:r>
              <a:rPr lang="en" sz="1000"/>
              <a:t>Scanning QR Code on phone</a:t>
            </a:r>
            <a:endParaRPr sz="1000"/>
          </a:p>
          <a:p>
            <a:pPr indent="-292100" lvl="1" marL="914400" rtl="0" algn="l">
              <a:spcBef>
                <a:spcPts val="0"/>
              </a:spcBef>
              <a:spcAft>
                <a:spcPts val="0"/>
              </a:spcAft>
              <a:buSzPts val="1000"/>
              <a:buChar char="-"/>
            </a:pPr>
            <a:r>
              <a:rPr lang="en" sz="1000"/>
              <a:t>Issuing tickets manually</a:t>
            </a:r>
            <a:endParaRPr sz="1000"/>
          </a:p>
          <a:p>
            <a:pPr indent="-304800" lvl="0" marL="457200" rtl="0" algn="l">
              <a:spcBef>
                <a:spcPts val="0"/>
              </a:spcBef>
              <a:spcAft>
                <a:spcPts val="0"/>
              </a:spcAft>
              <a:buSzPts val="1200"/>
              <a:buChar char="-"/>
            </a:pPr>
            <a:r>
              <a:rPr lang="en" sz="1200"/>
              <a:t>What he does not like</a:t>
            </a:r>
            <a:endParaRPr sz="1200"/>
          </a:p>
          <a:p>
            <a:pPr indent="-292100" lvl="1" marL="914400" rtl="0" algn="l">
              <a:spcBef>
                <a:spcPts val="0"/>
              </a:spcBef>
              <a:spcAft>
                <a:spcPts val="0"/>
              </a:spcAft>
              <a:buSzPts val="1000"/>
              <a:buChar char="-"/>
            </a:pPr>
            <a:r>
              <a:rPr lang="en" sz="1000"/>
              <a:t>Ticket are not automatic, resulting in lots of manpower used and messy</a:t>
            </a:r>
            <a:endParaRPr sz="1000"/>
          </a:p>
          <a:p>
            <a:pPr indent="0" lvl="0" marL="0" rtl="0" algn="l">
              <a:spcBef>
                <a:spcPts val="1600"/>
              </a:spcBef>
              <a:spcAft>
                <a:spcPts val="1600"/>
              </a:spcAft>
              <a:buNone/>
            </a:pPr>
            <a:r>
              <a:t/>
            </a:r>
            <a:endParaRPr sz="1000"/>
          </a:p>
        </p:txBody>
      </p:sp>
      <p:sp>
        <p:nvSpPr>
          <p:cNvPr id="183" name="Google Shape;183;p26"/>
          <p:cNvSpPr txBox="1"/>
          <p:nvPr>
            <p:ph idx="1" type="body"/>
          </p:nvPr>
        </p:nvSpPr>
        <p:spPr>
          <a:xfrm>
            <a:off x="602025" y="4083000"/>
            <a:ext cx="6230700" cy="106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Conflicts</a:t>
            </a:r>
            <a:endParaRPr sz="1200"/>
          </a:p>
          <a:p>
            <a:pPr indent="-292100" lvl="1" marL="914400" rtl="0" algn="l">
              <a:spcBef>
                <a:spcPts val="0"/>
              </a:spcBef>
              <a:spcAft>
                <a:spcPts val="0"/>
              </a:spcAft>
              <a:buSzPts val="1000"/>
              <a:buChar char="-"/>
            </a:pPr>
            <a:r>
              <a:rPr lang="en" sz="1000"/>
              <a:t>Most common conflicts would be people not liking their seats as they are first come first serve</a:t>
            </a:r>
            <a:endParaRPr sz="1000"/>
          </a:p>
          <a:p>
            <a:pPr indent="-304800" lvl="0" marL="457200" rtl="0" algn="l">
              <a:spcBef>
                <a:spcPts val="0"/>
              </a:spcBef>
              <a:spcAft>
                <a:spcPts val="0"/>
              </a:spcAft>
              <a:buSzPts val="1200"/>
              <a:buChar char="-"/>
            </a:pPr>
            <a:r>
              <a:rPr lang="en" sz="1200"/>
              <a:t>What they would like to have in the app</a:t>
            </a:r>
            <a:endParaRPr sz="1200"/>
          </a:p>
          <a:p>
            <a:pPr indent="-292100" lvl="1" marL="914400" rtl="0" algn="l">
              <a:spcBef>
                <a:spcPts val="0"/>
              </a:spcBef>
              <a:spcAft>
                <a:spcPts val="0"/>
              </a:spcAft>
              <a:buSzPts val="1000"/>
              <a:buChar char="-"/>
            </a:pPr>
            <a:r>
              <a:rPr lang="en" sz="1000"/>
              <a:t>Waiting list for extra people</a:t>
            </a:r>
            <a:endParaRPr sz="1000"/>
          </a:p>
          <a:p>
            <a:pPr indent="0" lvl="0" marL="0" rtl="0" algn="l">
              <a:spcBef>
                <a:spcPts val="1600"/>
              </a:spcBef>
              <a:spcAft>
                <a:spcPts val="160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 Loh Moi Yong</a:t>
            </a:r>
            <a:endParaRPr/>
          </a:p>
          <a:p>
            <a:pPr indent="0" lvl="0" marL="0" rtl="0" algn="l">
              <a:spcBef>
                <a:spcPts val="0"/>
              </a:spcBef>
              <a:spcAft>
                <a:spcPts val="0"/>
              </a:spcAft>
              <a:buNone/>
            </a:pPr>
            <a:r>
              <a:t/>
            </a:r>
            <a:endParaRPr/>
          </a:p>
        </p:txBody>
      </p:sp>
      <p:sp>
        <p:nvSpPr>
          <p:cNvPr id="189" name="Google Shape;189;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In-charge of color-coding, planning seats and printing out tickets</a:t>
            </a:r>
            <a:endParaRPr sz="1500"/>
          </a:p>
          <a:p>
            <a:pPr indent="-323850" lvl="0" marL="457200" rtl="0" algn="l">
              <a:spcBef>
                <a:spcPts val="0"/>
              </a:spcBef>
              <a:spcAft>
                <a:spcPts val="0"/>
              </a:spcAft>
              <a:buSzPts val="1500"/>
              <a:buChar char="-"/>
            </a:pPr>
            <a:r>
              <a:rPr lang="en" sz="1500"/>
              <a:t>Preparation are done months beforehand</a:t>
            </a:r>
            <a:endParaRPr sz="1500"/>
          </a:p>
          <a:p>
            <a:pPr indent="-323850" lvl="0" marL="457200" rtl="0" algn="l">
              <a:spcBef>
                <a:spcPts val="0"/>
              </a:spcBef>
              <a:spcAft>
                <a:spcPts val="0"/>
              </a:spcAft>
              <a:buSzPts val="1500"/>
              <a:buChar char="-"/>
            </a:pPr>
            <a:r>
              <a:rPr lang="en" sz="1500"/>
              <a:t>Her difficulty would be having to cut out the tickets</a:t>
            </a:r>
            <a:endParaRPr sz="1500"/>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3: Ideate in Groups</a:t>
            </a:r>
            <a:endParaRPr sz="2900"/>
          </a:p>
        </p:txBody>
      </p:sp>
      <p:pic>
        <p:nvPicPr>
          <p:cNvPr id="195" name="Google Shape;195;p28"/>
          <p:cNvPicPr preferRelativeResize="0"/>
          <p:nvPr/>
        </p:nvPicPr>
        <p:blipFill>
          <a:blip r:embed="rId3">
            <a:alphaModFix/>
          </a:blip>
          <a:stretch>
            <a:fillRect/>
          </a:stretch>
        </p:blipFill>
        <p:spPr>
          <a:xfrm>
            <a:off x="1399600" y="2146800"/>
            <a:ext cx="6025896" cy="2763573"/>
          </a:xfrm>
          <a:prstGeom prst="rect">
            <a:avLst/>
          </a:prstGeom>
          <a:noFill/>
          <a:ln>
            <a:noFill/>
          </a:ln>
        </p:spPr>
      </p:pic>
      <p:sp>
        <p:nvSpPr>
          <p:cNvPr id="196" name="Google Shape;196;p28"/>
          <p:cNvSpPr txBox="1"/>
          <p:nvPr/>
        </p:nvSpPr>
        <p:spPr>
          <a:xfrm>
            <a:off x="513025" y="2413025"/>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
        <p:nvSpPr>
          <p:cNvPr id="197" name="Google Shape;197;p28"/>
          <p:cNvSpPr txBox="1"/>
          <p:nvPr/>
        </p:nvSpPr>
        <p:spPr>
          <a:xfrm>
            <a:off x="1581650" y="3926125"/>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198" name="Google Shape;198;p28"/>
          <p:cNvSpPr txBox="1"/>
          <p:nvPr/>
        </p:nvSpPr>
        <p:spPr>
          <a:xfrm>
            <a:off x="4896251" y="188855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727650" y="594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Ideas</a:t>
            </a:r>
            <a:endParaRPr/>
          </a:p>
        </p:txBody>
      </p:sp>
      <p:pic>
        <p:nvPicPr>
          <p:cNvPr id="204" name="Google Shape;204;p29"/>
          <p:cNvPicPr preferRelativeResize="0"/>
          <p:nvPr/>
        </p:nvPicPr>
        <p:blipFill>
          <a:blip r:embed="rId3">
            <a:alphaModFix/>
          </a:blip>
          <a:stretch>
            <a:fillRect/>
          </a:stretch>
        </p:blipFill>
        <p:spPr>
          <a:xfrm>
            <a:off x="1273449" y="1304600"/>
            <a:ext cx="6714200" cy="372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682125" y="572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Ideas</a:t>
            </a:r>
            <a:endParaRPr/>
          </a:p>
        </p:txBody>
      </p:sp>
      <p:pic>
        <p:nvPicPr>
          <p:cNvPr id="210" name="Google Shape;210;p30"/>
          <p:cNvPicPr preferRelativeResize="0"/>
          <p:nvPr/>
        </p:nvPicPr>
        <p:blipFill>
          <a:blip r:embed="rId3">
            <a:alphaModFix/>
          </a:blip>
          <a:stretch>
            <a:fillRect/>
          </a:stretch>
        </p:blipFill>
        <p:spPr>
          <a:xfrm>
            <a:off x="2062488" y="1209825"/>
            <a:ext cx="4927975" cy="3706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Matrix</a:t>
            </a:r>
            <a:endParaRPr/>
          </a:p>
        </p:txBody>
      </p:sp>
      <p:graphicFrame>
        <p:nvGraphicFramePr>
          <p:cNvPr id="216" name="Google Shape;216;p31"/>
          <p:cNvGraphicFramePr/>
          <p:nvPr/>
        </p:nvGraphicFramePr>
        <p:xfrm>
          <a:off x="524350" y="1896300"/>
          <a:ext cx="3000000" cy="3000000"/>
        </p:xfrm>
        <a:graphic>
          <a:graphicData uri="http://schemas.openxmlformats.org/drawingml/2006/table">
            <a:tbl>
              <a:tblPr>
                <a:noFill/>
                <a:tableStyleId>{F882AB6E-85E1-4DEE-875E-77A3AB888AF5}</a:tableStyleId>
              </a:tblPr>
              <a:tblGrid>
                <a:gridCol w="1659400"/>
                <a:gridCol w="1659400"/>
                <a:gridCol w="1659400"/>
                <a:gridCol w="1659400"/>
                <a:gridCol w="1659400"/>
              </a:tblGrid>
              <a:tr h="757675">
                <a:tc>
                  <a:txBody>
                    <a:bodyPr/>
                    <a:lstStyle/>
                    <a:p>
                      <a:pPr indent="0" lvl="0" marL="0" rtl="0" algn="l">
                        <a:spcBef>
                          <a:spcPts val="0"/>
                        </a:spcBef>
                        <a:spcAft>
                          <a:spcPts val="0"/>
                        </a:spcAft>
                        <a:buNone/>
                      </a:pPr>
                      <a:r>
                        <a:rPr lang="en"/>
                        <a:t>Idea selected (Score)</a:t>
                      </a:r>
                      <a:endParaRPr/>
                    </a:p>
                  </a:txBody>
                  <a:tcPr marT="91425" marB="91425" marR="91425" marL="91425"/>
                </a:tc>
                <a:tc>
                  <a:txBody>
                    <a:bodyPr/>
                    <a:lstStyle/>
                    <a:p>
                      <a:pPr indent="0" lvl="0" marL="0" rtl="0" algn="l">
                        <a:spcBef>
                          <a:spcPts val="0"/>
                        </a:spcBef>
                        <a:spcAft>
                          <a:spcPts val="0"/>
                        </a:spcAft>
                        <a:buNone/>
                      </a:pPr>
                      <a:r>
                        <a:rPr lang="en"/>
                        <a:t>Desirability</a:t>
                      </a:r>
                      <a:endParaRPr/>
                    </a:p>
                  </a:txBody>
                  <a:tcPr marT="91425" marB="91425" marR="91425" marL="91425"/>
                </a:tc>
                <a:tc>
                  <a:txBody>
                    <a:bodyPr/>
                    <a:lstStyle/>
                    <a:p>
                      <a:pPr indent="0" lvl="0" marL="0" rtl="0" algn="l">
                        <a:spcBef>
                          <a:spcPts val="0"/>
                        </a:spcBef>
                        <a:spcAft>
                          <a:spcPts val="0"/>
                        </a:spcAft>
                        <a:buNone/>
                      </a:pPr>
                      <a:r>
                        <a:rPr lang="en"/>
                        <a:t>Feasibility</a:t>
                      </a:r>
                      <a:endParaRPr/>
                    </a:p>
                  </a:txBody>
                  <a:tcPr marT="91425" marB="91425" marR="91425" marL="91425"/>
                </a:tc>
                <a:tc>
                  <a:txBody>
                    <a:bodyPr/>
                    <a:lstStyle/>
                    <a:p>
                      <a:pPr indent="0" lvl="0" marL="0" rtl="0" algn="l">
                        <a:spcBef>
                          <a:spcPts val="0"/>
                        </a:spcBef>
                        <a:spcAft>
                          <a:spcPts val="0"/>
                        </a:spcAft>
                        <a:buNone/>
                      </a:pPr>
                      <a:r>
                        <a:rPr lang="en"/>
                        <a:t>Viability  </a:t>
                      </a:r>
                      <a:endParaRPr/>
                    </a:p>
                  </a:txBody>
                  <a:tcPr marT="91425" marB="91425" marR="91425" marL="91425"/>
                </a:tc>
                <a:tc>
                  <a:txBody>
                    <a:bodyPr/>
                    <a:lstStyle/>
                    <a:p>
                      <a:pPr indent="0" lvl="0" marL="0" rtl="0" algn="l">
                        <a:spcBef>
                          <a:spcPts val="0"/>
                        </a:spcBef>
                        <a:spcAft>
                          <a:spcPts val="0"/>
                        </a:spcAft>
                        <a:buNone/>
                      </a:pPr>
                      <a:r>
                        <a:rPr lang="en"/>
                        <a:t>Novelty</a:t>
                      </a:r>
                      <a:endParaRPr/>
                    </a:p>
                  </a:txBody>
                  <a:tcPr marT="91425" marB="91425" marR="91425" marL="91425"/>
                </a:tc>
              </a:tr>
              <a:tr h="728600">
                <a:tc>
                  <a:txBody>
                    <a:bodyPr/>
                    <a:lstStyle/>
                    <a:p>
                      <a:pPr indent="0" lvl="0" marL="0" rtl="0" algn="l">
                        <a:spcBef>
                          <a:spcPts val="0"/>
                        </a:spcBef>
                        <a:spcAft>
                          <a:spcPts val="0"/>
                        </a:spcAft>
                        <a:buNone/>
                      </a:pPr>
                      <a:r>
                        <a:rPr lang="en"/>
                        <a:t>e-Ticketing (10)</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728600">
                <a:tc>
                  <a:txBody>
                    <a:bodyPr/>
                    <a:lstStyle/>
                    <a:p>
                      <a:pPr indent="0" lvl="0" marL="0" rtl="0" algn="l">
                        <a:spcBef>
                          <a:spcPts val="0"/>
                        </a:spcBef>
                        <a:spcAft>
                          <a:spcPts val="0"/>
                        </a:spcAft>
                        <a:buNone/>
                      </a:pPr>
                      <a:r>
                        <a:rPr lang="en"/>
                        <a:t>Waiting List(7)</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728600">
                <a:tc>
                  <a:txBody>
                    <a:bodyPr/>
                    <a:lstStyle/>
                    <a:p>
                      <a:pPr indent="0" lvl="0" marL="0" rtl="0" algn="l">
                        <a:spcBef>
                          <a:spcPts val="0"/>
                        </a:spcBef>
                        <a:spcAft>
                          <a:spcPts val="0"/>
                        </a:spcAft>
                        <a:buNone/>
                      </a:pPr>
                      <a:r>
                        <a:rPr lang="en"/>
                        <a:t>Generating Reports(9)</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Page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Recap </a:t>
            </a:r>
            <a:endParaRPr/>
          </a:p>
          <a:p>
            <a:pPr indent="-311150" lvl="0" marL="457200" rtl="0" algn="l">
              <a:spcBef>
                <a:spcPts val="0"/>
              </a:spcBef>
              <a:spcAft>
                <a:spcPts val="0"/>
              </a:spcAft>
              <a:buSzPts val="1300"/>
              <a:buAutoNum type="arabicPeriod"/>
            </a:pPr>
            <a:r>
              <a:rPr lang="en"/>
              <a:t>Phases of Design Thinking</a:t>
            </a:r>
            <a:endParaRPr/>
          </a:p>
          <a:p>
            <a:pPr indent="-311150" lvl="0" marL="457200" rtl="0" algn="l">
              <a:spcBef>
                <a:spcPts val="0"/>
              </a:spcBef>
              <a:spcAft>
                <a:spcPts val="0"/>
              </a:spcAft>
              <a:buSzPts val="1300"/>
              <a:buAutoNum type="arabicPeriod"/>
            </a:pPr>
            <a:r>
              <a:rPr lang="en"/>
              <a:t>Timeline</a:t>
            </a:r>
            <a:endParaRPr/>
          </a:p>
          <a:p>
            <a:pPr indent="-311150" lvl="0" marL="457200" rtl="0" algn="l">
              <a:spcBef>
                <a:spcPts val="0"/>
              </a:spcBef>
              <a:spcAft>
                <a:spcPts val="0"/>
              </a:spcAft>
              <a:buSzPts val="1300"/>
              <a:buAutoNum type="arabicPeriod"/>
            </a:pPr>
            <a:r>
              <a:rPr lang="en"/>
              <a:t>Prototype</a:t>
            </a:r>
            <a:endParaRPr/>
          </a:p>
          <a:p>
            <a:pPr indent="-298450" lvl="1" marL="914400" rtl="0" algn="l">
              <a:spcBef>
                <a:spcPts val="0"/>
              </a:spcBef>
              <a:spcAft>
                <a:spcPts val="0"/>
              </a:spcAft>
              <a:buSzPts val="1100"/>
              <a:buAutoNum type="alphaLcPeriod"/>
            </a:pPr>
            <a:r>
              <a:rPr lang="en"/>
              <a:t>Blocking of seats</a:t>
            </a:r>
            <a:endParaRPr/>
          </a:p>
          <a:p>
            <a:pPr indent="-298450" lvl="1" marL="914400" rtl="0" algn="l">
              <a:spcBef>
                <a:spcPts val="0"/>
              </a:spcBef>
              <a:spcAft>
                <a:spcPts val="0"/>
              </a:spcAft>
              <a:buSzPts val="1100"/>
              <a:buAutoNum type="alphaLcPeriod"/>
            </a:pPr>
            <a:r>
              <a:rPr lang="en"/>
              <a:t>Issuing tickets</a:t>
            </a:r>
            <a:endParaRPr/>
          </a:p>
          <a:p>
            <a:pPr indent="-311150" lvl="0" marL="457200" rtl="0" algn="l">
              <a:spcBef>
                <a:spcPts val="0"/>
              </a:spcBef>
              <a:spcAft>
                <a:spcPts val="0"/>
              </a:spcAft>
              <a:buSzPts val="1300"/>
              <a:buAutoNum type="arabicPeriod"/>
            </a:pPr>
            <a:r>
              <a:rPr lang="en"/>
              <a:t>Area of Improvement/Reflection</a:t>
            </a:r>
            <a:endParaRPr/>
          </a:p>
          <a:p>
            <a:pPr indent="-311150" lvl="0" marL="457200" rtl="0" algn="l">
              <a:spcBef>
                <a:spcPts val="0"/>
              </a:spcBef>
              <a:spcAft>
                <a:spcPts val="0"/>
              </a:spcAft>
              <a:buSzPts val="1300"/>
              <a:buAutoNum type="arabicPeriod"/>
            </a:pPr>
            <a:r>
              <a:rPr lang="en"/>
              <a:t>Demo</a:t>
            </a:r>
            <a:endParaRPr/>
          </a:p>
          <a:p>
            <a:pPr indent="-311150" lvl="0" marL="457200" rtl="0" algn="l">
              <a:spcBef>
                <a:spcPts val="0"/>
              </a:spcBef>
              <a:spcAft>
                <a:spcPts val="0"/>
              </a:spcAft>
              <a:buSzPts val="1300"/>
              <a:buAutoNum type="arabicPeriod"/>
            </a:pPr>
            <a:r>
              <a:rPr lang="en"/>
              <a:t>Question and Answers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222" name="Google Shape;222;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proposed solution would be an e-Ticketing system that would issue users tickets based on the availability of seats. It should also be easy to use and navigate for all 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4: Prototype Quickly</a:t>
            </a:r>
            <a:endParaRPr sz="2900"/>
          </a:p>
        </p:txBody>
      </p:sp>
      <p:pic>
        <p:nvPicPr>
          <p:cNvPr id="228" name="Google Shape;228;p33"/>
          <p:cNvPicPr preferRelativeResize="0"/>
          <p:nvPr/>
        </p:nvPicPr>
        <p:blipFill>
          <a:blip r:embed="rId3">
            <a:alphaModFix/>
          </a:blip>
          <a:stretch>
            <a:fillRect/>
          </a:stretch>
        </p:blipFill>
        <p:spPr>
          <a:xfrm>
            <a:off x="1718225" y="2155925"/>
            <a:ext cx="6025896" cy="2542032"/>
          </a:xfrm>
          <a:prstGeom prst="rect">
            <a:avLst/>
          </a:prstGeom>
          <a:noFill/>
          <a:ln>
            <a:noFill/>
          </a:ln>
        </p:spPr>
      </p:pic>
      <p:sp>
        <p:nvSpPr>
          <p:cNvPr id="229" name="Google Shape;229;p33"/>
          <p:cNvSpPr txBox="1"/>
          <p:nvPr/>
        </p:nvSpPr>
        <p:spPr>
          <a:xfrm>
            <a:off x="729450" y="2530925"/>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
        <p:nvSpPr>
          <p:cNvPr id="230" name="Google Shape;230;p33"/>
          <p:cNvSpPr txBox="1"/>
          <p:nvPr/>
        </p:nvSpPr>
        <p:spPr>
          <a:xfrm>
            <a:off x="1718225" y="3745450"/>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231" name="Google Shape;231;p33"/>
          <p:cNvSpPr txBox="1"/>
          <p:nvPr/>
        </p:nvSpPr>
        <p:spPr>
          <a:xfrm>
            <a:off x="5150226" y="193390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 List</a:t>
            </a:r>
            <a:endParaRPr/>
          </a:p>
        </p:txBody>
      </p:sp>
      <p:sp>
        <p:nvSpPr>
          <p:cNvPr id="237" name="Google Shape;237;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Planner</a:t>
            </a:r>
            <a:endParaRPr/>
          </a:p>
          <a:p>
            <a:pPr indent="-298450" lvl="1" marL="914400" rtl="0" algn="l">
              <a:spcBef>
                <a:spcPts val="0"/>
              </a:spcBef>
              <a:spcAft>
                <a:spcPts val="0"/>
              </a:spcAft>
              <a:buSzPts val="1100"/>
              <a:buChar char="-"/>
            </a:pPr>
            <a:r>
              <a:rPr lang="en"/>
              <a:t>Able to pick venue</a:t>
            </a:r>
            <a:endParaRPr/>
          </a:p>
          <a:p>
            <a:pPr indent="-298450" lvl="1" marL="914400" rtl="0" algn="l">
              <a:spcBef>
                <a:spcPts val="0"/>
              </a:spcBef>
              <a:spcAft>
                <a:spcPts val="0"/>
              </a:spcAft>
              <a:buSzPts val="1100"/>
              <a:buChar char="-"/>
            </a:pPr>
            <a:r>
              <a:rPr lang="en"/>
              <a:t>Able to block off certain rows and reserve seats</a:t>
            </a:r>
            <a:endParaRPr/>
          </a:p>
          <a:p>
            <a:pPr indent="-298450" lvl="1" marL="914400" rtl="0" algn="l">
              <a:spcBef>
                <a:spcPts val="0"/>
              </a:spcBef>
              <a:spcAft>
                <a:spcPts val="0"/>
              </a:spcAft>
              <a:buSzPts val="1100"/>
              <a:buChar char="-"/>
            </a:pPr>
            <a:r>
              <a:rPr lang="en"/>
              <a:t>Able to key in date and time for the event</a:t>
            </a:r>
            <a:endParaRPr/>
          </a:p>
          <a:p>
            <a:pPr indent="-298450" lvl="1" marL="914400" rtl="0" algn="l">
              <a:spcBef>
                <a:spcPts val="0"/>
              </a:spcBef>
              <a:spcAft>
                <a:spcPts val="0"/>
              </a:spcAft>
              <a:buSzPts val="1100"/>
              <a:buChar char="-"/>
            </a:pPr>
            <a:r>
              <a:rPr lang="en"/>
              <a:t>Save/Edit/Cancel Button</a:t>
            </a:r>
            <a:endParaRPr/>
          </a:p>
          <a:p>
            <a:pPr indent="-311150" lvl="0" marL="457200" rtl="0" algn="l">
              <a:spcBef>
                <a:spcPts val="0"/>
              </a:spcBef>
              <a:spcAft>
                <a:spcPts val="0"/>
              </a:spcAft>
              <a:buSzPts val="1300"/>
              <a:buChar char="-"/>
            </a:pPr>
            <a:r>
              <a:rPr lang="en"/>
              <a:t>Issuing Tickets/Usher</a:t>
            </a:r>
            <a:endParaRPr/>
          </a:p>
          <a:p>
            <a:pPr indent="-298450" lvl="1" marL="914400" rtl="0" algn="l">
              <a:spcBef>
                <a:spcPts val="0"/>
              </a:spcBef>
              <a:spcAft>
                <a:spcPts val="0"/>
              </a:spcAft>
              <a:buSzPts val="1100"/>
              <a:buChar char="-"/>
            </a:pPr>
            <a:r>
              <a:rPr lang="en"/>
              <a:t>Auto generate seats</a:t>
            </a:r>
            <a:endParaRPr/>
          </a:p>
          <a:p>
            <a:pPr indent="-298450" lvl="1" marL="914400" rtl="0" algn="l">
              <a:spcBef>
                <a:spcPts val="0"/>
              </a:spcBef>
              <a:spcAft>
                <a:spcPts val="0"/>
              </a:spcAft>
              <a:buSzPts val="1100"/>
              <a:buChar char="-"/>
            </a:pPr>
            <a:r>
              <a:rPr lang="en"/>
              <a:t>Send message about seating arrangement for reference for usher (e-Ticketing)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729450" y="572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Diagram</a:t>
            </a:r>
            <a:endParaRPr/>
          </a:p>
        </p:txBody>
      </p:sp>
      <p:pic>
        <p:nvPicPr>
          <p:cNvPr id="243" name="Google Shape;243;p35"/>
          <p:cNvPicPr preferRelativeResize="0"/>
          <p:nvPr/>
        </p:nvPicPr>
        <p:blipFill>
          <a:blip r:embed="rId3">
            <a:alphaModFix/>
          </a:blip>
          <a:stretch>
            <a:fillRect/>
          </a:stretch>
        </p:blipFill>
        <p:spPr>
          <a:xfrm>
            <a:off x="778875" y="1279475"/>
            <a:ext cx="7792623" cy="385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Map</a:t>
            </a:r>
            <a:endParaRPr/>
          </a:p>
        </p:txBody>
      </p:sp>
      <p:pic>
        <p:nvPicPr>
          <p:cNvPr id="249" name="Google Shape;249;p36"/>
          <p:cNvPicPr preferRelativeResize="0"/>
          <p:nvPr/>
        </p:nvPicPr>
        <p:blipFill>
          <a:blip r:embed="rId3">
            <a:alphaModFix/>
          </a:blip>
          <a:stretch>
            <a:fillRect/>
          </a:stretch>
        </p:blipFill>
        <p:spPr>
          <a:xfrm>
            <a:off x="2075550" y="666000"/>
            <a:ext cx="5549501" cy="4277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727650" y="552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a:t>
            </a:r>
            <a:endParaRPr/>
          </a:p>
        </p:txBody>
      </p:sp>
      <p:pic>
        <p:nvPicPr>
          <p:cNvPr id="255" name="Google Shape;255;p37"/>
          <p:cNvPicPr preferRelativeResize="0"/>
          <p:nvPr/>
        </p:nvPicPr>
        <p:blipFill>
          <a:blip r:embed="rId3">
            <a:alphaModFix/>
          </a:blip>
          <a:stretch>
            <a:fillRect/>
          </a:stretch>
        </p:blipFill>
        <p:spPr>
          <a:xfrm>
            <a:off x="1394850" y="1087725"/>
            <a:ext cx="6354312" cy="4055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4: Prototype (Student Side)</a:t>
            </a:r>
            <a:endParaRPr sz="2900"/>
          </a:p>
        </p:txBody>
      </p:sp>
      <p:pic>
        <p:nvPicPr>
          <p:cNvPr id="261" name="Google Shape;261;p38"/>
          <p:cNvPicPr preferRelativeResize="0"/>
          <p:nvPr/>
        </p:nvPicPr>
        <p:blipFill>
          <a:blip r:embed="rId3">
            <a:alphaModFix/>
          </a:blip>
          <a:stretch>
            <a:fillRect/>
          </a:stretch>
        </p:blipFill>
        <p:spPr>
          <a:xfrm>
            <a:off x="1718225" y="2155925"/>
            <a:ext cx="6025896" cy="2542032"/>
          </a:xfrm>
          <a:prstGeom prst="rect">
            <a:avLst/>
          </a:prstGeom>
          <a:noFill/>
          <a:ln>
            <a:noFill/>
          </a:ln>
        </p:spPr>
      </p:pic>
      <p:sp>
        <p:nvSpPr>
          <p:cNvPr id="262" name="Google Shape;262;p38"/>
          <p:cNvSpPr txBox="1"/>
          <p:nvPr/>
        </p:nvSpPr>
        <p:spPr>
          <a:xfrm>
            <a:off x="729450" y="2530925"/>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
        <p:nvSpPr>
          <p:cNvPr id="263" name="Google Shape;263;p38"/>
          <p:cNvSpPr txBox="1"/>
          <p:nvPr/>
        </p:nvSpPr>
        <p:spPr>
          <a:xfrm>
            <a:off x="1718225" y="3745450"/>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264" name="Google Shape;264;p38"/>
          <p:cNvSpPr txBox="1"/>
          <p:nvPr/>
        </p:nvSpPr>
        <p:spPr>
          <a:xfrm>
            <a:off x="5150226" y="193390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pic>
        <p:nvPicPr>
          <p:cNvPr id="270" name="Google Shape;270;p39"/>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Resetting</a:t>
            </a:r>
            <a:r>
              <a:rPr lang="en"/>
              <a:t> Password</a:t>
            </a:r>
            <a:endParaRPr/>
          </a:p>
        </p:txBody>
      </p:sp>
      <p:pic>
        <p:nvPicPr>
          <p:cNvPr id="276" name="Google Shape;276;p40"/>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Confirmation</a:t>
            </a:r>
            <a:endParaRPr/>
          </a:p>
        </p:txBody>
      </p:sp>
      <p:pic>
        <p:nvPicPr>
          <p:cNvPr id="282" name="Google Shape;282;p41"/>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Background</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propose a solution to automate ushering process for mega event conducted in NYP (e.g </a:t>
            </a:r>
            <a:r>
              <a:rPr lang="en"/>
              <a:t>graduation</a:t>
            </a:r>
            <a:r>
              <a:rPr lang="en"/>
              <a:t>). The solution aims to reduce the printing of </a:t>
            </a:r>
            <a:r>
              <a:rPr lang="en"/>
              <a:t>paper </a:t>
            </a:r>
            <a:r>
              <a:rPr lang="en"/>
              <a:t>tickets  and improve work </a:t>
            </a:r>
            <a:r>
              <a:rPr lang="en"/>
              <a:t>productivity</a:t>
            </a:r>
            <a:r>
              <a:rPr lang="en"/>
              <a:t> by automating the planning process. We are also planning to cater to </a:t>
            </a:r>
            <a:r>
              <a:rPr lang="en"/>
              <a:t>alumni</a:t>
            </a:r>
            <a:r>
              <a:rPr lang="en"/>
              <a:t> events too. We applied design thinking phases for this project to aid us.Additionally</a:t>
            </a:r>
            <a:r>
              <a:rPr lang="en"/>
              <a:t>, the platform will be responsive.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288" name="Google Shape;288;p42"/>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Confirmation Page</a:t>
            </a:r>
            <a:endParaRPr/>
          </a:p>
        </p:txBody>
      </p:sp>
      <p:pic>
        <p:nvPicPr>
          <p:cNvPr id="294" name="Google Shape;294;p43"/>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Page (Ticker Issuer)</a:t>
            </a:r>
            <a:endParaRPr/>
          </a:p>
        </p:txBody>
      </p:sp>
      <p:pic>
        <p:nvPicPr>
          <p:cNvPr id="300" name="Google Shape;300;p44"/>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Warning Page </a:t>
            </a:r>
            <a:r>
              <a:rPr lang="en"/>
              <a:t>(Ticker Issuer)</a:t>
            </a:r>
            <a:endParaRPr/>
          </a:p>
        </p:txBody>
      </p:sp>
      <p:pic>
        <p:nvPicPr>
          <p:cNvPr id="306" name="Google Shape;306;p45"/>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SMS Output </a:t>
            </a:r>
            <a:r>
              <a:rPr lang="en"/>
              <a:t>(Ticker Issuer)</a:t>
            </a:r>
            <a:endParaRPr/>
          </a:p>
        </p:txBody>
      </p:sp>
      <p:pic>
        <p:nvPicPr>
          <p:cNvPr id="312" name="Google Shape;312;p46"/>
          <p:cNvPicPr preferRelativeResize="0"/>
          <p:nvPr/>
        </p:nvPicPr>
        <p:blipFill>
          <a:blip r:embed="rId3">
            <a:alphaModFix/>
          </a:blip>
          <a:stretch>
            <a:fillRect/>
          </a:stretch>
        </p:blipFill>
        <p:spPr>
          <a:xfrm>
            <a:off x="538950" y="1924600"/>
            <a:ext cx="8265751" cy="27380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Confirmation Page</a:t>
            </a:r>
            <a:endParaRPr/>
          </a:p>
        </p:txBody>
      </p:sp>
      <p:pic>
        <p:nvPicPr>
          <p:cNvPr id="318" name="Google Shape;318;p47"/>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Completion Page</a:t>
            </a:r>
            <a:endParaRPr/>
          </a:p>
        </p:txBody>
      </p:sp>
      <p:pic>
        <p:nvPicPr>
          <p:cNvPr id="324" name="Google Shape;324;p48"/>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event of cancellation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Cancellation Page</a:t>
            </a:r>
            <a:endParaRPr/>
          </a:p>
        </p:txBody>
      </p:sp>
      <p:pic>
        <p:nvPicPr>
          <p:cNvPr id="335" name="Google Shape;335;p50"/>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Page</a:t>
            </a:r>
            <a:endParaRPr/>
          </a:p>
        </p:txBody>
      </p:sp>
      <p:pic>
        <p:nvPicPr>
          <p:cNvPr id="341" name="Google Shape;341;p51"/>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Thinking Phases </a:t>
            </a:r>
            <a:endParaRPr/>
          </a:p>
        </p:txBody>
      </p:sp>
      <p:pic>
        <p:nvPicPr>
          <p:cNvPr id="105" name="Google Shape;105;p16"/>
          <p:cNvPicPr preferRelativeResize="0"/>
          <p:nvPr/>
        </p:nvPicPr>
        <p:blipFill>
          <a:blip r:embed="rId3">
            <a:alphaModFix/>
          </a:blip>
          <a:stretch>
            <a:fillRect/>
          </a:stretch>
        </p:blipFill>
        <p:spPr>
          <a:xfrm>
            <a:off x="1425201" y="1943794"/>
            <a:ext cx="6629057" cy="2935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72780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4: Prototype (Planner Side) </a:t>
            </a:r>
            <a:endParaRPr sz="2900"/>
          </a:p>
        </p:txBody>
      </p:sp>
      <p:pic>
        <p:nvPicPr>
          <p:cNvPr id="347" name="Google Shape;347;p52"/>
          <p:cNvPicPr preferRelativeResize="0"/>
          <p:nvPr/>
        </p:nvPicPr>
        <p:blipFill>
          <a:blip r:embed="rId3">
            <a:alphaModFix/>
          </a:blip>
          <a:stretch>
            <a:fillRect/>
          </a:stretch>
        </p:blipFill>
        <p:spPr>
          <a:xfrm>
            <a:off x="1718225" y="2155925"/>
            <a:ext cx="6025896" cy="2542032"/>
          </a:xfrm>
          <a:prstGeom prst="rect">
            <a:avLst/>
          </a:prstGeom>
          <a:noFill/>
          <a:ln>
            <a:noFill/>
          </a:ln>
        </p:spPr>
      </p:pic>
      <p:sp>
        <p:nvSpPr>
          <p:cNvPr id="348" name="Google Shape;348;p52"/>
          <p:cNvSpPr txBox="1"/>
          <p:nvPr/>
        </p:nvSpPr>
        <p:spPr>
          <a:xfrm>
            <a:off x="5123026" y="193390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
        <p:nvSpPr>
          <p:cNvPr id="349" name="Google Shape;349;p52"/>
          <p:cNvSpPr txBox="1"/>
          <p:nvPr/>
        </p:nvSpPr>
        <p:spPr>
          <a:xfrm>
            <a:off x="1718225" y="3745450"/>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350" name="Google Shape;350;p52"/>
          <p:cNvSpPr txBox="1"/>
          <p:nvPr/>
        </p:nvSpPr>
        <p:spPr>
          <a:xfrm>
            <a:off x="811100" y="2485575"/>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pic>
        <p:nvPicPr>
          <p:cNvPr id="356" name="Google Shape;356;p53"/>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362" name="Google Shape;362;p54"/>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Event Details</a:t>
            </a:r>
            <a:endParaRPr/>
          </a:p>
        </p:txBody>
      </p:sp>
      <p:pic>
        <p:nvPicPr>
          <p:cNvPr id="368" name="Google Shape;368;p55"/>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Event Details</a:t>
            </a:r>
            <a:endParaRPr/>
          </a:p>
        </p:txBody>
      </p:sp>
      <p:pic>
        <p:nvPicPr>
          <p:cNvPr id="374" name="Google Shape;374;p56"/>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New Event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Students</a:t>
            </a:r>
            <a:endParaRPr/>
          </a:p>
        </p:txBody>
      </p:sp>
      <p:pic>
        <p:nvPicPr>
          <p:cNvPr id="385" name="Google Shape;385;p58"/>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Selecting Event Venue and Name</a:t>
            </a:r>
            <a:endParaRPr/>
          </a:p>
        </p:txBody>
      </p:sp>
      <p:pic>
        <p:nvPicPr>
          <p:cNvPr id="391" name="Google Shape;391;p59"/>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Dropdown List</a:t>
            </a:r>
            <a:endParaRPr/>
          </a:p>
        </p:txBody>
      </p:sp>
      <p:pic>
        <p:nvPicPr>
          <p:cNvPr id="397" name="Google Shape;397;p60"/>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DateTime</a:t>
            </a:r>
            <a:endParaRPr/>
          </a:p>
        </p:txBody>
      </p:sp>
      <p:pic>
        <p:nvPicPr>
          <p:cNvPr id="403" name="Google Shape;403;p61"/>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(Week 7 to Week 12)</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7"/>
          <p:cNvPicPr preferRelativeResize="0"/>
          <p:nvPr/>
        </p:nvPicPr>
        <p:blipFill>
          <a:blip r:embed="rId3">
            <a:alphaModFix/>
          </a:blip>
          <a:stretch>
            <a:fillRect/>
          </a:stretch>
        </p:blipFill>
        <p:spPr>
          <a:xfrm>
            <a:off x="0" y="2117946"/>
            <a:ext cx="9143999" cy="218295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 name="Shape 407"/>
        <p:cNvGrpSpPr/>
        <p:nvPr/>
      </p:nvGrpSpPr>
      <p:grpSpPr>
        <a:xfrm>
          <a:off x="0" y="0"/>
          <a:ext cx="0" cy="0"/>
          <a:chOff x="0" y="0"/>
          <a:chExt cx="0" cy="0"/>
        </a:xfrm>
      </p:grpSpPr>
      <p:sp>
        <p:nvSpPr>
          <p:cNvPr id="408" name="Google Shape;40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Confirmation</a:t>
            </a:r>
            <a:endParaRPr/>
          </a:p>
        </p:txBody>
      </p:sp>
      <p:pic>
        <p:nvPicPr>
          <p:cNvPr id="409" name="Google Shape;409;p62"/>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Reservation</a:t>
            </a:r>
            <a:endParaRPr/>
          </a:p>
        </p:txBody>
      </p:sp>
      <p:pic>
        <p:nvPicPr>
          <p:cNvPr id="415" name="Google Shape;415;p63"/>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 down List</a:t>
            </a:r>
            <a:endParaRPr/>
          </a:p>
        </p:txBody>
      </p:sp>
      <p:pic>
        <p:nvPicPr>
          <p:cNvPr id="421" name="Google Shape;421;p64"/>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Event Review</a:t>
            </a:r>
            <a:endParaRPr/>
          </a:p>
        </p:txBody>
      </p:sp>
      <p:pic>
        <p:nvPicPr>
          <p:cNvPr id="427" name="Google Shape;427;p65"/>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Confirmed Page</a:t>
            </a:r>
            <a:endParaRPr/>
          </a:p>
        </p:txBody>
      </p:sp>
      <p:pic>
        <p:nvPicPr>
          <p:cNvPr id="433" name="Google Shape;433;p66"/>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New Student Account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Student Account Form</a:t>
            </a:r>
            <a:endParaRPr/>
          </a:p>
        </p:txBody>
      </p:sp>
      <p:pic>
        <p:nvPicPr>
          <p:cNvPr id="444" name="Google Shape;444;p68"/>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Confirmed</a:t>
            </a:r>
            <a:r>
              <a:rPr lang="en"/>
              <a:t> Page</a:t>
            </a:r>
            <a:endParaRPr/>
          </a:p>
        </p:txBody>
      </p:sp>
      <p:pic>
        <p:nvPicPr>
          <p:cNvPr id="450" name="Google Shape;450;p69"/>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Editing Profile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Editing Profile</a:t>
            </a:r>
            <a:endParaRPr/>
          </a:p>
        </p:txBody>
      </p:sp>
      <p:pic>
        <p:nvPicPr>
          <p:cNvPr id="461" name="Google Shape;461;p71"/>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1: Empathize with the users</a:t>
            </a:r>
            <a:endParaRPr sz="2900"/>
          </a:p>
        </p:txBody>
      </p:sp>
      <p:pic>
        <p:nvPicPr>
          <p:cNvPr id="118" name="Google Shape;118;p18"/>
          <p:cNvPicPr preferRelativeResize="0"/>
          <p:nvPr/>
        </p:nvPicPr>
        <p:blipFill>
          <a:blip r:embed="rId3">
            <a:alphaModFix/>
          </a:blip>
          <a:stretch>
            <a:fillRect/>
          </a:stretch>
        </p:blipFill>
        <p:spPr>
          <a:xfrm>
            <a:off x="1399575" y="2165075"/>
            <a:ext cx="6029225" cy="2505050"/>
          </a:xfrm>
          <a:prstGeom prst="rect">
            <a:avLst/>
          </a:prstGeom>
          <a:noFill/>
          <a:ln>
            <a:noFill/>
          </a:ln>
        </p:spPr>
      </p:pic>
      <p:sp>
        <p:nvSpPr>
          <p:cNvPr id="119" name="Google Shape;119;p18"/>
          <p:cNvSpPr txBox="1"/>
          <p:nvPr/>
        </p:nvSpPr>
        <p:spPr>
          <a:xfrm>
            <a:off x="503950" y="2612575"/>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
        <p:nvSpPr>
          <p:cNvPr id="120" name="Google Shape;120;p18"/>
          <p:cNvSpPr txBox="1"/>
          <p:nvPr/>
        </p:nvSpPr>
        <p:spPr>
          <a:xfrm>
            <a:off x="1581650" y="3926125"/>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121" name="Google Shape;121;p18"/>
          <p:cNvSpPr txBox="1"/>
          <p:nvPr/>
        </p:nvSpPr>
        <p:spPr>
          <a:xfrm>
            <a:off x="4896251" y="188855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Confimation</a:t>
            </a:r>
            <a:endParaRPr/>
          </a:p>
        </p:txBody>
      </p:sp>
      <p:pic>
        <p:nvPicPr>
          <p:cNvPr id="467" name="Google Shape;467;p72"/>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Stage 4: Prototype Quickly (Admin)</a:t>
            </a:r>
            <a:endParaRPr sz="3500"/>
          </a:p>
        </p:txBody>
      </p:sp>
      <p:pic>
        <p:nvPicPr>
          <p:cNvPr id="473" name="Google Shape;473;p73"/>
          <p:cNvPicPr preferRelativeResize="0"/>
          <p:nvPr/>
        </p:nvPicPr>
        <p:blipFill>
          <a:blip r:embed="rId3">
            <a:alphaModFix/>
          </a:blip>
          <a:stretch>
            <a:fillRect/>
          </a:stretch>
        </p:blipFill>
        <p:spPr>
          <a:xfrm>
            <a:off x="1718225" y="2155925"/>
            <a:ext cx="6025896" cy="25420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pic>
        <p:nvPicPr>
          <p:cNvPr id="479" name="Google Shape;479;p74"/>
          <p:cNvPicPr preferRelativeResize="0"/>
          <p:nvPr/>
        </p:nvPicPr>
        <p:blipFill>
          <a:blip r:embed="rId3">
            <a:alphaModFix/>
          </a:blip>
          <a:stretch>
            <a:fillRect/>
          </a:stretch>
        </p:blipFill>
        <p:spPr>
          <a:xfrm>
            <a:off x="1918800" y="1805975"/>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485" name="Google Shape;485;p75"/>
          <p:cNvPicPr preferRelativeResize="0"/>
          <p:nvPr/>
        </p:nvPicPr>
        <p:blipFill>
          <a:blip r:embed="rId3">
            <a:alphaModFix/>
          </a:blip>
          <a:stretch>
            <a:fillRect/>
          </a:stretch>
        </p:blipFill>
        <p:spPr>
          <a:xfrm>
            <a:off x="1918800" y="189700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Planner Account Form</a:t>
            </a:r>
            <a:endParaRPr/>
          </a:p>
          <a:p>
            <a:pPr indent="0" lvl="0" marL="0" rtl="0" algn="l">
              <a:spcBef>
                <a:spcPts val="0"/>
              </a:spcBef>
              <a:spcAft>
                <a:spcPts val="0"/>
              </a:spcAft>
              <a:buNone/>
            </a:pPr>
            <a:r>
              <a:t/>
            </a:r>
            <a:endParaRPr/>
          </a:p>
        </p:txBody>
      </p:sp>
      <p:pic>
        <p:nvPicPr>
          <p:cNvPr id="491" name="Google Shape;491;p76"/>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Confirmation </a:t>
            </a:r>
            <a:endParaRPr/>
          </a:p>
        </p:txBody>
      </p:sp>
      <p:pic>
        <p:nvPicPr>
          <p:cNvPr id="497" name="Google Shape;497;p77"/>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Confirmed Page</a:t>
            </a:r>
            <a:endParaRPr/>
          </a:p>
        </p:txBody>
      </p:sp>
      <p:pic>
        <p:nvPicPr>
          <p:cNvPr id="503" name="Google Shape;503;p78"/>
          <p:cNvPicPr preferRelativeResize="0"/>
          <p:nvPr/>
        </p:nvPicPr>
        <p:blipFill>
          <a:blip r:embed="rId3">
            <a:alphaModFix/>
          </a:blip>
          <a:stretch>
            <a:fillRect/>
          </a:stretch>
        </p:blipFill>
        <p:spPr>
          <a:xfrm>
            <a:off x="19188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all Accounts</a:t>
            </a:r>
            <a:endParaRPr/>
          </a:p>
        </p:txBody>
      </p:sp>
      <p:pic>
        <p:nvPicPr>
          <p:cNvPr id="509" name="Google Shape;509;p79"/>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all Events</a:t>
            </a:r>
            <a:endParaRPr/>
          </a:p>
          <a:p>
            <a:pPr indent="0" lvl="0" marL="0" rtl="0" algn="l">
              <a:spcBef>
                <a:spcPts val="0"/>
              </a:spcBef>
              <a:spcAft>
                <a:spcPts val="0"/>
              </a:spcAft>
              <a:buNone/>
            </a:pPr>
            <a:r>
              <a:t/>
            </a:r>
            <a:endParaRPr/>
          </a:p>
        </p:txBody>
      </p:sp>
      <p:pic>
        <p:nvPicPr>
          <p:cNvPr id="515" name="Google Shape;515;p80"/>
          <p:cNvPicPr preferRelativeResize="0"/>
          <p:nvPr/>
        </p:nvPicPr>
        <p:blipFill>
          <a:blip r:embed="rId3">
            <a:alphaModFix/>
          </a:blip>
          <a:stretch>
            <a:fillRect/>
          </a:stretch>
        </p:blipFill>
        <p:spPr>
          <a:xfrm>
            <a:off x="1920600" y="1853850"/>
            <a:ext cx="5306400" cy="298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21" name="Google Shape;521;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Prototyping was difficult as there were a lot of things we have not consider while creating it, therefore there were multiple draft of it. I also had to change them midway through development as there were some limitation too.</a:t>
            </a:r>
            <a:endParaRPr/>
          </a:p>
          <a:p>
            <a:pPr indent="-311150" lvl="0" marL="457200" rtl="0" algn="l">
              <a:spcBef>
                <a:spcPts val="0"/>
              </a:spcBef>
              <a:spcAft>
                <a:spcPts val="0"/>
              </a:spcAft>
              <a:buSzPts val="1300"/>
              <a:buChar char="-"/>
            </a:pPr>
            <a:r>
              <a:rPr lang="en"/>
              <a:t>Coding out the prototype out definitely helped us to understand the way things works and how we should be prepared for each outcome/possible scenario.</a:t>
            </a:r>
            <a:endParaRPr/>
          </a:p>
          <a:p>
            <a:pPr indent="-311150" lvl="0" marL="457200" rtl="0" algn="l">
              <a:spcBef>
                <a:spcPts val="0"/>
              </a:spcBef>
              <a:spcAft>
                <a:spcPts val="0"/>
              </a:spcAft>
              <a:buSzPts val="1300"/>
              <a:buChar char="-"/>
            </a:pPr>
            <a:r>
              <a:rPr lang="en"/>
              <a:t>We also needed to think of several ways of how the database should be designed to fit the appropriate challenges we face and also think about user interface to make it more friendly for all ages</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Empathy Map</a:t>
            </a:r>
            <a:endParaRPr/>
          </a:p>
        </p:txBody>
      </p:sp>
      <p:pic>
        <p:nvPicPr>
          <p:cNvPr id="127" name="Google Shape;127;p19"/>
          <p:cNvPicPr preferRelativeResize="0"/>
          <p:nvPr/>
        </p:nvPicPr>
        <p:blipFill>
          <a:blip r:embed="rId3">
            <a:alphaModFix/>
          </a:blip>
          <a:stretch>
            <a:fillRect/>
          </a:stretch>
        </p:blipFill>
        <p:spPr>
          <a:xfrm>
            <a:off x="382325" y="2092250"/>
            <a:ext cx="3640948" cy="2036551"/>
          </a:xfrm>
          <a:prstGeom prst="rect">
            <a:avLst/>
          </a:prstGeom>
          <a:noFill/>
          <a:ln>
            <a:noFill/>
          </a:ln>
        </p:spPr>
      </p:pic>
      <p:pic>
        <p:nvPicPr>
          <p:cNvPr id="128" name="Google Shape;128;p19"/>
          <p:cNvPicPr preferRelativeResize="0"/>
          <p:nvPr/>
        </p:nvPicPr>
        <p:blipFill>
          <a:blip r:embed="rId4">
            <a:alphaModFix/>
          </a:blip>
          <a:stretch>
            <a:fillRect/>
          </a:stretch>
        </p:blipFill>
        <p:spPr>
          <a:xfrm>
            <a:off x="4572000" y="2092251"/>
            <a:ext cx="3794875" cy="2036549"/>
          </a:xfrm>
          <a:prstGeom prst="rect">
            <a:avLst/>
          </a:prstGeom>
          <a:noFill/>
          <a:ln>
            <a:noFill/>
          </a:ln>
        </p:spPr>
      </p:pic>
      <p:sp>
        <p:nvSpPr>
          <p:cNvPr id="129" name="Google Shape;129;p19"/>
          <p:cNvSpPr txBox="1"/>
          <p:nvPr/>
        </p:nvSpPr>
        <p:spPr>
          <a:xfrm>
            <a:off x="2988225" y="4367200"/>
            <a:ext cx="2576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Left is Planner, Right is issuer</a:t>
            </a:r>
            <a:endParaRPr>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527" name="Google Shape;527;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 didn’t have much experience with how ajax works in asp.net and had to figure it out</a:t>
            </a:r>
            <a:endParaRPr/>
          </a:p>
          <a:p>
            <a:pPr indent="-311150" lvl="0" marL="457200" rtl="0" algn="l">
              <a:spcBef>
                <a:spcPts val="0"/>
              </a:spcBef>
              <a:spcAft>
                <a:spcPts val="0"/>
              </a:spcAft>
              <a:buSzPts val="1300"/>
              <a:buChar char="-"/>
            </a:pPr>
            <a:r>
              <a:rPr lang="en"/>
              <a:t>It was tough to setup the maps correctly and be reflected on the reserved/blocked seats</a:t>
            </a:r>
            <a:endParaRPr/>
          </a:p>
          <a:p>
            <a:pPr indent="-311150" lvl="0" marL="457200" rtl="0" algn="l">
              <a:spcBef>
                <a:spcPts val="0"/>
              </a:spcBef>
              <a:spcAft>
                <a:spcPts val="0"/>
              </a:spcAft>
              <a:buSzPts val="1300"/>
              <a:buChar char="-"/>
            </a:pPr>
            <a:r>
              <a:rPr lang="en"/>
              <a:t>Since the remaining half of the fyp was in school, i had to rebalance the way i work in school instead of at home</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Design thinking process actually helped me a lot for the project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Difficulties</a:t>
            </a:r>
            <a:endParaRPr/>
          </a:p>
        </p:txBody>
      </p:sp>
      <p:sp>
        <p:nvSpPr>
          <p:cNvPr id="533" name="Google Shape;533;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Map have to be updated to show the reserved/blocked seats</a:t>
            </a:r>
            <a:endParaRPr/>
          </a:p>
          <a:p>
            <a:pPr indent="-311150" lvl="0" marL="457200" rtl="0" algn="l">
              <a:lnSpc>
                <a:spcPct val="100000"/>
              </a:lnSpc>
              <a:spcBef>
                <a:spcPts val="0"/>
              </a:spcBef>
              <a:spcAft>
                <a:spcPts val="0"/>
              </a:spcAft>
              <a:buSzPts val="1300"/>
              <a:buChar char="-"/>
            </a:pPr>
            <a:r>
              <a:rPr lang="en"/>
              <a:t>Figuring out how ajax and webmethods works as i did not have any experience with them </a:t>
            </a:r>
            <a:endParaRPr/>
          </a:p>
          <a:p>
            <a:pPr indent="-311150" lvl="0" marL="457200" rtl="0" algn="l">
              <a:lnSpc>
                <a:spcPct val="100000"/>
              </a:lnSpc>
              <a:spcBef>
                <a:spcPts val="0"/>
              </a:spcBef>
              <a:spcAft>
                <a:spcPts val="0"/>
              </a:spcAft>
              <a:buSzPts val="1300"/>
              <a:buChar char="-"/>
            </a:pPr>
            <a:r>
              <a:rPr lang="en"/>
              <a:t>Setting up the program to be able to use the SMS service on short notice</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Not able to make the map responsive and curated to the user specifics</a:t>
            </a:r>
            <a:endParaRPr/>
          </a:p>
          <a:p>
            <a:pPr indent="-311150" lvl="0" marL="457200" rtl="0" algn="l">
              <a:lnSpc>
                <a:spcPct val="100000"/>
              </a:lnSpc>
              <a:spcBef>
                <a:spcPts val="0"/>
              </a:spcBef>
              <a:spcAft>
                <a:spcPts val="0"/>
              </a:spcAft>
              <a:buSzPts val="1300"/>
              <a:buChar char="-"/>
            </a:pPr>
            <a:r>
              <a:rPr lang="en"/>
              <a:t>Making seats color coded based on it being reserved or blocked</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Unable to have a working algorithm that allocates seats automatically</a:t>
            </a:r>
            <a:endParaRPr/>
          </a:p>
          <a:p>
            <a:pPr indent="-311150" lvl="0" marL="457200" rtl="0" algn="l">
              <a:spcBef>
                <a:spcPts val="0"/>
              </a:spcBef>
              <a:spcAft>
                <a:spcPts val="0"/>
              </a:spcAft>
              <a:buSzPts val="1300"/>
              <a:buChar char="-"/>
            </a:pPr>
            <a:r>
              <a:rPr lang="en"/>
              <a:t>Spent 12 weeks before the current fyp doing mobile app development had to remember how web app development as it was different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 of improvement</a:t>
            </a:r>
            <a:endParaRPr/>
          </a:p>
        </p:txBody>
      </p:sp>
      <p:sp>
        <p:nvSpPr>
          <p:cNvPr id="539" name="Google Shape;539;p84"/>
          <p:cNvSpPr txBox="1"/>
          <p:nvPr>
            <p:ph idx="1" type="body"/>
          </p:nvPr>
        </p:nvSpPr>
        <p:spPr>
          <a:xfrm>
            <a:off x="727650" y="21242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Map can be responsive and customisable for special area</a:t>
            </a:r>
            <a:endParaRPr/>
          </a:p>
          <a:p>
            <a:pPr indent="-311150" lvl="0" marL="457200" rtl="0" algn="l">
              <a:spcBef>
                <a:spcPts val="0"/>
              </a:spcBef>
              <a:spcAft>
                <a:spcPts val="0"/>
              </a:spcAft>
              <a:buSzPts val="1300"/>
              <a:buChar char="-"/>
            </a:pPr>
            <a:r>
              <a:rPr lang="en"/>
              <a:t>Seat reservation drop down list cancelling out seats that are already reserved </a:t>
            </a:r>
            <a:endParaRPr/>
          </a:p>
          <a:p>
            <a:pPr indent="-311150" lvl="0" marL="457200" rtl="0" algn="l">
              <a:spcBef>
                <a:spcPts val="0"/>
              </a:spcBef>
              <a:spcAft>
                <a:spcPts val="0"/>
              </a:spcAft>
              <a:buSzPts val="1300"/>
              <a:buChar char="-"/>
            </a:pPr>
            <a:r>
              <a:rPr lang="en"/>
              <a:t>There was not any user test done</a:t>
            </a:r>
            <a:endParaRPr/>
          </a:p>
          <a:p>
            <a:pPr indent="-311150" lvl="0" marL="457200" rtl="0" algn="l">
              <a:spcBef>
                <a:spcPts val="0"/>
              </a:spcBef>
              <a:spcAft>
                <a:spcPts val="0"/>
              </a:spcAft>
              <a:buSzPts val="1300"/>
              <a:buChar char="-"/>
            </a:pPr>
            <a:r>
              <a:rPr lang="en"/>
              <a:t>Different color for block and reserve seat</a:t>
            </a:r>
            <a:endParaRPr/>
          </a:p>
          <a:p>
            <a:pPr indent="-311150" lvl="0" marL="457200" rtl="0" algn="l">
              <a:spcBef>
                <a:spcPts val="0"/>
              </a:spcBef>
              <a:spcAft>
                <a:spcPts val="0"/>
              </a:spcAft>
              <a:buSzPts val="1300"/>
              <a:buChar char="-"/>
            </a:pPr>
            <a:r>
              <a:rPr lang="en"/>
              <a:t>Use of an algorithm to allocate seats instead of hard coding the messages and allocation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0" y="509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Journey Map &amp; Mind Map</a:t>
            </a:r>
            <a:endParaRPr/>
          </a:p>
        </p:txBody>
      </p:sp>
      <p:pic>
        <p:nvPicPr>
          <p:cNvPr id="135" name="Google Shape;135;p20"/>
          <p:cNvPicPr preferRelativeResize="0"/>
          <p:nvPr/>
        </p:nvPicPr>
        <p:blipFill>
          <a:blip r:embed="rId3">
            <a:alphaModFix/>
          </a:blip>
          <a:stretch>
            <a:fillRect/>
          </a:stretch>
        </p:blipFill>
        <p:spPr>
          <a:xfrm>
            <a:off x="169850" y="1546784"/>
            <a:ext cx="4402152" cy="2237793"/>
          </a:xfrm>
          <a:prstGeom prst="rect">
            <a:avLst/>
          </a:prstGeom>
          <a:noFill/>
          <a:ln>
            <a:noFill/>
          </a:ln>
        </p:spPr>
      </p:pic>
      <p:pic>
        <p:nvPicPr>
          <p:cNvPr id="136" name="Google Shape;136;p20"/>
          <p:cNvPicPr preferRelativeResize="0"/>
          <p:nvPr/>
        </p:nvPicPr>
        <p:blipFill>
          <a:blip r:embed="rId4">
            <a:alphaModFix/>
          </a:blip>
          <a:stretch>
            <a:fillRect/>
          </a:stretch>
        </p:blipFill>
        <p:spPr>
          <a:xfrm>
            <a:off x="4741850" y="1540049"/>
            <a:ext cx="4402150" cy="22094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Phase 2: Define your intent</a:t>
            </a:r>
            <a:endParaRPr sz="2900"/>
          </a:p>
        </p:txBody>
      </p:sp>
      <p:pic>
        <p:nvPicPr>
          <p:cNvPr id="142" name="Google Shape;142;p21"/>
          <p:cNvPicPr preferRelativeResize="0"/>
          <p:nvPr/>
        </p:nvPicPr>
        <p:blipFill>
          <a:blip r:embed="rId3">
            <a:alphaModFix/>
          </a:blip>
          <a:stretch>
            <a:fillRect/>
          </a:stretch>
        </p:blipFill>
        <p:spPr>
          <a:xfrm>
            <a:off x="1496950" y="2064900"/>
            <a:ext cx="6025896" cy="2779291"/>
          </a:xfrm>
          <a:prstGeom prst="rect">
            <a:avLst/>
          </a:prstGeom>
          <a:noFill/>
          <a:ln>
            <a:noFill/>
          </a:ln>
        </p:spPr>
      </p:pic>
      <p:sp>
        <p:nvSpPr>
          <p:cNvPr id="143" name="Google Shape;143;p21"/>
          <p:cNvSpPr txBox="1"/>
          <p:nvPr/>
        </p:nvSpPr>
        <p:spPr>
          <a:xfrm>
            <a:off x="567450" y="2267850"/>
            <a:ext cx="11949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Empathy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Journey Map</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Mind Map</a:t>
            </a:r>
            <a:endParaRPr sz="1000">
              <a:latin typeface="Lato"/>
              <a:ea typeface="Lato"/>
              <a:cs typeface="Lato"/>
              <a:sym typeface="Lato"/>
            </a:endParaRPr>
          </a:p>
        </p:txBody>
      </p:sp>
      <p:sp>
        <p:nvSpPr>
          <p:cNvPr id="144" name="Google Shape;144;p21"/>
          <p:cNvSpPr txBox="1"/>
          <p:nvPr/>
        </p:nvSpPr>
        <p:spPr>
          <a:xfrm>
            <a:off x="1608875" y="3891700"/>
            <a:ext cx="13716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Problem Statement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How Might We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Interview </a:t>
            </a:r>
            <a:endParaRPr sz="1000">
              <a:latin typeface="Lato"/>
              <a:ea typeface="Lato"/>
              <a:cs typeface="Lato"/>
              <a:sym typeface="Lato"/>
            </a:endParaRPr>
          </a:p>
        </p:txBody>
      </p:sp>
      <p:sp>
        <p:nvSpPr>
          <p:cNvPr id="145" name="Google Shape;145;p21"/>
          <p:cNvSpPr txBox="1"/>
          <p:nvPr/>
        </p:nvSpPr>
        <p:spPr>
          <a:xfrm>
            <a:off x="4896251" y="1888550"/>
            <a:ext cx="12954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- 50 ideas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Selection Matrix</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Proposed Solution</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